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9" r:id="rId15"/>
    <p:sldId id="290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3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www.analyticsvidhya.com/blog/2017/09/naive-bayes-explained/" TargetMode="External"/><Relationship Id="rId5" Type="http://schemas.openxmlformats.org/officeDocument/2006/relationships/hyperlink" Target="https://www.edureka.co/blog/find-s-algorithm-in-machine-learning/" TargetMode="External"/><Relationship Id="rId4" Type="http://schemas.openxmlformats.org/officeDocument/2006/relationships/hyperlink" Target="https://www.datacamp.com/tutorial/decision-tree-classification-pyth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ticsenidiomas.blogspot.com/2017/03/que-puedo-decir-sobre-este-master.html" TargetMode="Externa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2.mp3"/><Relationship Id="rId7" Type="http://schemas.openxmlformats.org/officeDocument/2006/relationships/image" Target="../media/image8.jpeg"/><Relationship Id="rId2" Type="http://schemas.microsoft.com/office/2007/relationships/media" Target="../media/media2.mp3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065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Module-2</a:t>
            </a:r>
          </a:p>
          <a:p>
            <a:pPr algn="l"/>
            <a:r>
              <a:rPr lang="en-US" sz="2300" dirty="0"/>
              <a:t>Target-3</a:t>
            </a:r>
          </a:p>
        </p:txBody>
      </p:sp>
      <p:pic>
        <p:nvPicPr>
          <p:cNvPr id="6" name="WhatsApp Audio 2023-11-19 at 10.13.15_cad65110">
            <a:hlinkClick r:id="" action="ppaction://media"/>
            <a:extLst>
              <a:ext uri="{FF2B5EF4-FFF2-40B4-BE49-F238E27FC236}">
                <a16:creationId xmlns:a16="http://schemas.microsoft.com/office/drawing/2014/main" id="{613C1E11-25F3-CDBD-DB65-6B8E6E8E81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2075" y="63117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2E1E-032B-27AD-8B08-5B5C3EF9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" y="197225"/>
            <a:ext cx="11186875" cy="842681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SORCE CODE: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B12F2-9A40-73C6-6E1F-F81B06D99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682" y="1039906"/>
            <a:ext cx="5730095" cy="423794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sklearn.tree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import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export_text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plot_tree</a:t>
            </a:r>
            <a:endParaRPr lang="en-IN" sz="8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sklearn.preprocessing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import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LabelEncoder</a:t>
            </a:r>
            <a:endParaRPr lang="en-IN" sz="8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sklearn.metrics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import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accuracy_score</a:t>
            </a:r>
            <a:endParaRPr lang="en-IN" sz="8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sklearn.model_selection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import train_test_split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 = ['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manufacturer = ['Honda', 'Toyota', '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Toyata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'Audi', 'Honda', '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Toyata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'Honda']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['Blue', 'Green', 'Blue', 'Red', 'White', 'Green', 'Red']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 = [1980, 1970, 1990, 1980, 1980, 1980, 1980]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= ['Eco', '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'Eco', 'Eco', 'Eco', 'Eco', 'Eco']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target_class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['Yes', 'No', 'Yes', 'No', 'Yes', 'Yes', 'No']</a:t>
            </a:r>
            <a:endParaRPr lang="en-IN" sz="6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EAE06-A4ED-0EF6-FE02-6AC5073A5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10777" y="1039906"/>
            <a:ext cx="5456780" cy="536089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label_encoder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LabelEncoder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origin_encoded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label_encoder.fit_transform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(origin)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manufacturer_encoded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label_encoder.fit_transform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(manufacturer)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color_encoded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label_encoder.fit_transform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type_encoded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label_encoder.fit_transform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(type)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target_class_encoded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label_encoder.fit_transform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target_class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 = list(zip(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origin_encoded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manufacturer_encoded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color_encoded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year,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type_encoded</a:t>
            </a: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8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= </a:t>
            </a:r>
            <a:r>
              <a:rPr lang="en-IN" sz="8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target_class_encoded</a:t>
            </a:r>
            <a:endParaRPr lang="en-IN" sz="8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586328-3BEF-96B3-B23B-E18755CCA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6560" y="736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2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499A2-D28A-B2E3-C99E-B77473CEF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884" y="1010653"/>
            <a:ext cx="5473893" cy="47349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clf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(criterion='entropy')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clf.fit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(X, y)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tree_rules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export_text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clf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feature_names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=['origin', 'manufacturer', '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'year', 'type'])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print("Decision Tree Rules:\n",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tree_rules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plot_tree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clf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feature_names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=['origin', 'manufacturer', '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'year', 'type'],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class_names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label_encoder.classes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_, filled=True)</a:t>
            </a:r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AF1C7-AFAB-C78F-8BC8-6BC51AE71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21" y="1138989"/>
            <a:ext cx="4886327" cy="460664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X_train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X_test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y_train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y_test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train_test_split(X, y, </a:t>
            </a: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test_size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=0.2, </a:t>
            </a: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random_state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=42)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y_pred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clf.predict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X_test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= </a:t>
            </a: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accuracy_score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y_test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y_pred</a:t>
            </a: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print("Accuracy:", accuracy)</a:t>
            </a:r>
          </a:p>
          <a:p>
            <a:endParaRPr lang="en-IN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F5BAAC-0E60-59EB-FE31-F1550FF3E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17200" y="6042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5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28C9-6A8F-67BB-27B5-8DFB07D8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05" y="603076"/>
            <a:ext cx="10221544" cy="1018576"/>
          </a:xfrm>
        </p:spPr>
        <p:txBody>
          <a:bodyPr>
            <a:normAutofit fontScale="90000"/>
          </a:bodyPr>
          <a:lstStyle/>
          <a:p>
            <a:r>
              <a:rPr lang="en-IN" sz="3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4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20A07-6DB2-B6CD-4206-3F0E1B585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529071"/>
            <a:ext cx="4764764" cy="1018576"/>
          </a:xfrm>
        </p:spPr>
        <p:txBody>
          <a:bodyPr/>
          <a:lstStyle/>
          <a:p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</a:t>
            </a: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B4A0E-642C-4C9D-9421-716EC1D65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621652"/>
            <a:ext cx="4779582" cy="925995"/>
          </a:xfrm>
        </p:spPr>
        <p:txBody>
          <a:bodyPr/>
          <a:lstStyle/>
          <a:p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Find-S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DD87B0-2D94-7BF7-39D6-60600AF3914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ACBA9B-DB69-3F9E-571E-DED13D0C76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4277" y="2590929"/>
            <a:ext cx="5485551" cy="3438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AF230D-CDC1-28E9-22E6-BBBDDBEB6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166" y="2504444"/>
            <a:ext cx="5292786" cy="343884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8864F0-C961-7B00-AC10-C45A46124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14"/>
    </mc:Choice>
    <mc:Fallback xmlns="">
      <p:transition spd="slow" advTm="71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25F8E5-5583-ACC5-5987-8B2143A8575C}"/>
              </a:ext>
            </a:extLst>
          </p:cNvPr>
          <p:cNvSpPr txBox="1"/>
          <p:nvPr/>
        </p:nvSpPr>
        <p:spPr>
          <a:xfrm>
            <a:off x="721894" y="544477"/>
            <a:ext cx="9625264" cy="664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RESULT: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give dataset after applying various algorithm ,Accuracy was: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Tree- 1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Navie </a:t>
            </a:r>
            <a:r>
              <a:rPr lang="en-IN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Bayers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0.83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Find-S -	0.57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REFERENCE: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u="sng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https://www.datacamp.com/tutorial/decision-tree-classification-python</a:t>
            </a:r>
            <a:endParaRPr lang="en-IN" sz="2000" kern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u="sng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https://www.edureka.co/blog/find-s-algorithm-in-machine-learning/</a:t>
            </a:r>
            <a:endParaRPr lang="en-IN" sz="2000" kern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u="sng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https://www.analyticsvidhya.com/blog/2017/09/naive-bayes-explained/</a:t>
            </a:r>
            <a:endParaRPr lang="en-IN" sz="2000" b="1" u="sng" kern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N" sz="2000" b="1" u="sng" kern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CONCLUSION: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the evaluation measures reveal that the decision tree algorithm is having more accuracy when compared to other algorithms.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29CB1A-80EE-C853-B245-E85D5FFED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5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2"/>
    </mc:Choice>
    <mc:Fallback xmlns="">
      <p:transition spd="slow" advTm="41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60E44-2421-C173-016D-61F97D15D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94021" y="1435188"/>
            <a:ext cx="6801854" cy="4551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4E907E-4797-71E9-9CC4-DD1796386CC3}"/>
              </a:ext>
            </a:extLst>
          </p:cNvPr>
          <p:cNvSpPr txBox="1"/>
          <p:nvPr/>
        </p:nvSpPr>
        <p:spPr>
          <a:xfrm>
            <a:off x="2294021" y="6060068"/>
            <a:ext cx="6801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ticsenidiomas.blogspot.com/2017/03/que-puedo-decir-sobre-este-master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-nc-sa/3.0/"/>
              </a:rPr>
              <a:t>CC BY-SA-NC</a:t>
            </a:r>
            <a:endParaRPr lang="en-IN" sz="9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009D89-2B31-DD8C-2E21-D505CF057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9"/>
    </mc:Choice>
    <mc:Fallback xmlns="">
      <p:transition spd="slow" advTm="2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/>
              <a:t>Batch-7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Batch members are:</a:t>
            </a:r>
          </a:p>
          <a:p>
            <a:pPr marL="36900" lvl="0" indent="0">
              <a:buNone/>
            </a:pPr>
            <a:r>
              <a:rPr lang="en-US" sz="2400" dirty="0"/>
              <a:t>211FA04003</a:t>
            </a:r>
          </a:p>
          <a:p>
            <a:pPr marL="36900" lvl="0" indent="0">
              <a:buNone/>
            </a:pPr>
            <a:r>
              <a:rPr lang="en-US" sz="2400" dirty="0"/>
              <a:t>211FA04284</a:t>
            </a:r>
          </a:p>
          <a:p>
            <a:pPr marL="36900" lvl="0" indent="0">
              <a:buNone/>
            </a:pPr>
            <a:r>
              <a:rPr lang="en-US" sz="2400" dirty="0"/>
              <a:t>211FA04289</a:t>
            </a:r>
          </a:p>
          <a:p>
            <a:pPr marL="36900" lvl="0" indent="0">
              <a:buNone/>
            </a:pPr>
            <a:r>
              <a:rPr lang="en-US" sz="2400" dirty="0"/>
              <a:t>211FA04358</a:t>
            </a:r>
          </a:p>
          <a:p>
            <a:endParaRPr lang="en-US" sz="2400" dirty="0"/>
          </a:p>
        </p:txBody>
      </p:sp>
      <p:pic>
        <p:nvPicPr>
          <p:cNvPr id="5" name="WhatsApp Audio 2023-11-19 at 10.13.14_f3ace62e">
            <a:hlinkClick r:id="" action="ppaction://media"/>
            <a:extLst>
              <a:ext uri="{FF2B5EF4-FFF2-40B4-BE49-F238E27FC236}">
                <a16:creationId xmlns:a16="http://schemas.microsoft.com/office/drawing/2014/main" id="{3AA412A0-66B2-72D7-47E9-D39EB15969F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08743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E20A-3358-1950-3584-E29BDFCD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09600"/>
          </a:xfrm>
        </p:spPr>
        <p:txBody>
          <a:bodyPr>
            <a:normAutofit/>
          </a:bodyPr>
          <a:lstStyle/>
          <a:p>
            <a:r>
              <a:rPr lang="en-IN" sz="2800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3368-4107-26A1-DA5C-28ACF28C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427748"/>
            <a:ext cx="10673999" cy="4363452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paper, we commence by introducing the concept of accuracy, which serves as a pivotal metric for evaluating algorithmic performance. Our focus is </a:t>
            </a:r>
            <a:r>
              <a:rPr lang="en-IN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centered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a singular dataset, where in we apply a spectrum of algorithms, including Decision Trees, Naive Bayes, </a:t>
            </a:r>
            <a:r>
              <a:rPr lang="en-IN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FindS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K-Means, and others. Through rigorous evaluation, we determine the Decision Tree is the optimal algorithm based on the highest accuracy achieved .</a:t>
            </a:r>
          </a:p>
          <a:p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STATEMENT:</a:t>
            </a:r>
          </a:p>
          <a:p>
            <a:r>
              <a:rPr lang="en-IN" sz="2600" kern="1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 supervisor asks you to create a machine learning system that will help your</a:t>
            </a:r>
            <a:r>
              <a:rPr lang="en-IN" sz="2600" kern="1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kern="1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human resources department classify jobs applicants into well-defined groups.</a:t>
            </a:r>
            <a:r>
              <a:rPr lang="en-IN" sz="2600" kern="1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kern="1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type of system are you more likely</a:t>
            </a:r>
            <a:r>
              <a:rPr lang="en-IN" sz="2600" kern="100" spc="-2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kern="1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recommend?</a:t>
            </a:r>
          </a:p>
          <a:p>
            <a:endParaRPr lang="en-IN" sz="2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/>
          </a:p>
        </p:txBody>
      </p:sp>
      <p:pic>
        <p:nvPicPr>
          <p:cNvPr id="5" name="WhatsApp Audio 2023-11-19 at 10.13.16_cf9b557a">
            <a:hlinkClick r:id="" action="ppaction://media"/>
            <a:extLst>
              <a:ext uri="{FF2B5EF4-FFF2-40B4-BE49-F238E27FC236}">
                <a16:creationId xmlns:a16="http://schemas.microsoft.com/office/drawing/2014/main" id="{8B69D88F-E531-0B62-7DB7-FCA153F02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5207" y="623408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6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65AE0-2ACD-F24B-4969-9710D80FF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465221"/>
            <a:ext cx="10882546" cy="5325979"/>
          </a:xfrm>
        </p:spPr>
        <p:txBody>
          <a:bodyPr/>
          <a:lstStyle/>
          <a:p>
            <a:r>
              <a:rPr lang="en-IN" sz="2400" kern="1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 company wants to predict whether existing automotive insurance customers</a:t>
            </a:r>
            <a:r>
              <a:rPr lang="en-IN" sz="2400" kern="1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kern="1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more likely to buy homeowners insurance. It created a model to better predict</a:t>
            </a:r>
            <a:r>
              <a:rPr lang="en-IN" sz="2400" kern="1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kern="1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best customers contact about homeowners insurance, and the model had a low</a:t>
            </a:r>
            <a:r>
              <a:rPr lang="en-IN" sz="2400" kern="1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kern="1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lang="en-IN" sz="2400" kern="100" spc="-1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kern="1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 high bias.</a:t>
            </a:r>
            <a:r>
              <a:rPr lang="en-IN" sz="2400" kern="100" spc="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kern="1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does that say</a:t>
            </a:r>
            <a:r>
              <a:rPr lang="en-IN" sz="2400" kern="100" spc="-1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kern="100" spc="-5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 the data model?</a:t>
            </a:r>
          </a:p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Suppose you are working machine-learning algorithm to  classify/cluster the data</a:t>
            </a:r>
            <a:r>
              <a:rPr lang="en-IN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samples</a:t>
            </a:r>
            <a:r>
              <a:rPr lang="en-IN" sz="24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IN" sz="24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</a:t>
            </a:r>
            <a:r>
              <a:rPr lang="en-IN" sz="2400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kind</a:t>
            </a:r>
            <a:r>
              <a:rPr lang="en-IN" sz="24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IN" sz="24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applications.</a:t>
            </a:r>
            <a:r>
              <a:rPr lang="en-IN" sz="24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IN" sz="24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n-IN" sz="24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4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n-IN" sz="24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algorithm,</a:t>
            </a:r>
            <a:r>
              <a:rPr lang="en-IN" sz="24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IN" sz="24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r>
              <a:rPr lang="en-IN" sz="24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n-IN" sz="24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IN" sz="2400" spc="-29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</a:t>
            </a:r>
            <a:r>
              <a:rPr lang="en-IN" sz="2400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unacceptably</a:t>
            </a:r>
            <a:r>
              <a:rPr lang="en-IN" sz="2400" spc="-6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</a:t>
            </a:r>
            <a:r>
              <a:rPr lang="en-IN" sz="2400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</a:t>
            </a:r>
            <a:r>
              <a:rPr lang="en-IN" sz="2400" spc="-3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IN" sz="2400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IN" sz="2400" spc="-3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n-IN" sz="24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set.</a:t>
            </a:r>
            <a:r>
              <a:rPr lang="en-IN" sz="2400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IN" sz="2400" spc="-3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en-IN" sz="2400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IN" sz="2400" spc="-3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n-IN" sz="2400" spc="-4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curve,</a:t>
            </a:r>
            <a:r>
              <a:rPr lang="en-IN" sz="2400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IN" sz="24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</a:t>
            </a:r>
            <a:r>
              <a:rPr lang="en-IN" sz="2400" spc="-29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IN" sz="24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</a:t>
            </a:r>
            <a:r>
              <a:rPr lang="en-IN" sz="24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below.</a:t>
            </a:r>
            <a:r>
              <a:rPr lang="en-IN" sz="2400" spc="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</a:t>
            </a:r>
            <a:r>
              <a:rPr lang="en-IN" sz="24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en-IN" sz="24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kind of</a:t>
            </a:r>
            <a:r>
              <a:rPr lang="en-IN" sz="24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errors from</a:t>
            </a:r>
            <a:r>
              <a:rPr lang="en-IN" sz="24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IN" sz="24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 graph.</a:t>
            </a:r>
          </a:p>
          <a:p>
            <a:endParaRPr lang="en-IN" dirty="0"/>
          </a:p>
        </p:txBody>
      </p:sp>
      <p:pic>
        <p:nvPicPr>
          <p:cNvPr id="4" name="image9.png" descr="image">
            <a:extLst>
              <a:ext uri="{FF2B5EF4-FFF2-40B4-BE49-F238E27FC236}">
                <a16:creationId xmlns:a16="http://schemas.microsoft.com/office/drawing/2014/main" id="{347FC67B-26C3-3C73-285F-917A88614C1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484" y="4251158"/>
            <a:ext cx="4078495" cy="2310063"/>
          </a:xfrm>
          <a:prstGeom prst="rect">
            <a:avLst/>
          </a:prstGeom>
        </p:spPr>
      </p:pic>
      <p:pic>
        <p:nvPicPr>
          <p:cNvPr id="5" name="WhatsApp Audio 2023-11-19 at 10.13.16_3acade0d">
            <a:hlinkClick r:id="" action="ppaction://media"/>
            <a:extLst>
              <a:ext uri="{FF2B5EF4-FFF2-40B4-BE49-F238E27FC236}">
                <a16:creationId xmlns:a16="http://schemas.microsoft.com/office/drawing/2014/main" id="{DA52A327-1DAB-F407-45B4-3395638DF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3834" y="615482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9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0.jpeg" descr="table">
            <a:extLst>
              <a:ext uri="{FF2B5EF4-FFF2-40B4-BE49-F238E27FC236}">
                <a16:creationId xmlns:a16="http://schemas.microsoft.com/office/drawing/2014/main" id="{7FEE8FBC-8A56-574B-23CA-639A27B4F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197768" y="401053"/>
            <a:ext cx="5983705" cy="2727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11B3F-3DC5-7537-D495-DA80A723E809}"/>
              </a:ext>
            </a:extLst>
          </p:cNvPr>
          <p:cNvSpPr txBox="1"/>
          <p:nvPr/>
        </p:nvSpPr>
        <p:spPr>
          <a:xfrm>
            <a:off x="826168" y="3831390"/>
            <a:ext cx="8470232" cy="219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INTRODUCTION: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ACCURACY: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is one metric for evaluating classification models. Informally, accuracy is the fraction of predictions our model got right. Formally, accuracy has the following </a:t>
            </a:r>
            <a:endParaRPr lang="en-IN" sz="24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412EDBC-5724-2A38-605B-9F89915F2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50880" y="7264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CD1B-D525-BC6A-75A8-A29FD7C5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7" y="497306"/>
            <a:ext cx="10834420" cy="556661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definition: Accuracy = Number of correct predictions Total number of predictions.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= (true positives + true negatives) / (total examples)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decision tree is one of the most powerful tools of supervised learning algorithms used for both classification and regression tasks. It builds a flowchart-like tree structure where each internal node denotes a test on an attribute, each branch represents an outcome of the test, and each leaf node (terminal node) holds a class label.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FINDS: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find-S algorithm is a basic concept learning algorithm in machine learning. The find-S algorithm finds the most specific hypothesis that fits all the positive examples. The find-S algorithm starts with the most specific hypothesis.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D71AB5-6F86-0422-2DB3-D3E0945D7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2463" y="4617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7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95F2-81CD-BE0B-EBE8-196CFE858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64" y="513347"/>
            <a:ext cx="11091094" cy="6063915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NAVIE BAYERS:</a:t>
            </a:r>
            <a:endParaRPr lang="en-IN" sz="4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Naive Bayes classifiers are a collection of classification algorithms based on Bayes’ Theorem. It is not a single algorithm but a family of algorithms where all of them share a common principle, i.e. every pair of features being classified is independent of each other.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DATASET:</a:t>
            </a:r>
            <a:endParaRPr lang="en-IN" sz="4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Origin, Manufacturer, </a:t>
            </a:r>
            <a:r>
              <a:rPr lang="en-IN" sz="4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Color,Year,Type,Class</a:t>
            </a:r>
            <a:endParaRPr lang="en-IN" sz="4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Jp,Honda,Blue,1980,Eco,Yes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Jp,Toyota,Green,1970,Spo,No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Jp,Toyata,Blue,1990,Eco,Yes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4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Usa,Audi,Red,1980,Eco,No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N" sz="4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6C7526-4B8E-A386-956F-1FA55EBFD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1440" y="31014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E693F-1EEF-2852-04E1-93C6922DC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9" y="417095"/>
            <a:ext cx="11042968" cy="5887451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Jp,Honda,White,1980,Eco,Yes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Jp,Toyata,Green,1980,Eco,Yes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Jp,Honda,Red,1980,Eco,No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//Here we got more accuracy for decision tree so make document on decision tree algorithm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1.Start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2.Import required libraries, including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export_text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plot_tree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LabelEncoder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accuracy_score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train_test_split.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3.Define sample data representing car information in lists for features like 'origin', 'manufacturer', '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'year', 'type', and '</a:t>
            </a:r>
            <a:r>
              <a:rPr lang="en-IN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target_class</a:t>
            </a: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'.</a:t>
            </a:r>
          </a:p>
          <a:p>
            <a:endParaRPr lang="en-IN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D8F800-EF2D-852E-C0EB-E208A6EB1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2960" y="56869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3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B195D-D274-25EB-65E3-0A0F1404A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8148"/>
            <a:ext cx="10962757" cy="555056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Apply label encoding to categorical features using </a:t>
            </a:r>
            <a:r>
              <a:rPr lang="en-IN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LabelEncoder</a:t>
            </a: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from scikit-learn.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5.Combine encoded features into a feature matrix X after encoding.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6.Encode the target variable.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7.Initialize </a:t>
            </a:r>
            <a:r>
              <a:rPr lang="en-IN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the criterion set to 'entropy' and fit it with the feature matrix X and the target variable y.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8.Print the rules of the decision tree using </a:t>
            </a:r>
            <a:r>
              <a:rPr lang="en-IN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export_text</a:t>
            </a: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9.Visualize the decision tree using </a:t>
            </a:r>
            <a:r>
              <a:rPr lang="en-IN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plot_tree</a:t>
            </a: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10.Split the data into training and testing sets using train_test_split().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11.Make predictions on the test set using the trained classifier.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12.Calculate the accuracy of the model using </a:t>
            </a:r>
            <a:r>
              <a:rPr lang="en-IN" sz="2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accuracy_score</a:t>
            </a:r>
            <a:r>
              <a:rPr lang="en-IN" sz="2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13.Print the accuracy of the model on the test set.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14.Stop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N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707209-522E-31C7-0CAE-67911B5D91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4357" y="61494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{D7B57429-A1FF-4FAD-A4E5-8C25112437D7}tf55705232_win32</Template>
  <TotalTime>87</TotalTime>
  <Words>1290</Words>
  <Application>Microsoft Office PowerPoint</Application>
  <PresentationFormat>Widescreen</PresentationFormat>
  <Paragraphs>99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Aharoni</vt:lpstr>
      <vt:lpstr>Calibri</vt:lpstr>
      <vt:lpstr>Goudy Old Style</vt:lpstr>
      <vt:lpstr>Wingdings 2</vt:lpstr>
      <vt:lpstr>SlateVTI</vt:lpstr>
      <vt:lpstr>MACHINE LEARNING</vt:lpstr>
      <vt:lpstr>Batch-7 </vt:lpstr>
      <vt:lpstr>ABSTRACT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SORCE CODE:</vt:lpstr>
      <vt:lpstr>PowerPoint Presentation</vt:lpstr>
      <vt:lpstr>OUTPUTS: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SADINENI SANDEEP</dc:creator>
  <cp:lastModifiedBy>Shanmukha Sudha Kiran Thotakura</cp:lastModifiedBy>
  <cp:revision>7</cp:revision>
  <dcterms:created xsi:type="dcterms:W3CDTF">2023-11-16T03:53:29Z</dcterms:created>
  <dcterms:modified xsi:type="dcterms:W3CDTF">2023-11-19T04:47:27Z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